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Nanum Gothic"/>
      <p:regular r:id="rId42"/>
      <p:bold r:id="rId43"/>
    </p:embeddedFont>
    <p:embeddedFont>
      <p:font typeface="NanumGothic ExtraBold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B1D53E-C0AF-47D9-BCCE-C484E6E8693F}">
  <a:tblStyle styleId="{A9B1D53E-C0AF-47D9-BCCE-C484E6E869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NanumGothic-regular.fntdata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NanumGothicExtraBold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5429156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5429156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5429156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5429156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54291565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54291565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573bc3b8e_12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573bc3b8e_12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5064b83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5064b83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573bc3b8e_45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573bc3b8e_45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54291565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54291565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4291565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4291565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5429156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5429156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5429156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5429156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73bc3b8e_5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73bc3b8e_5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54291565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54291565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54291565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54291565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54291565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54291565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54291565b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54291565b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573bc3b8e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573bc3b8e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573bc3b8e_45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573bc3b8e_45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573bc3b8e_45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573bc3b8e_45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573bc3b8e_45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573bc3b8e_45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573bc3b8e_45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573bc3b8e_45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3ea506f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3ea506f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55064b8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55064b8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3ea506f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3ea506f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573bc3b8e_2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573bc3b8e_2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573bc3b8e_12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573bc3b8e_12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573bc3b8e_12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573bc3b8e_12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573bc3b8e_12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573bc3b8e_12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62ddb26a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62ddb26a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5429156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5429156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573bc3b8e_45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573bc3b8e_45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5429156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5429156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5064b8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5064b8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4291565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4291565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54291565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5429156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652400"/>
            <a:ext cx="90300" cy="21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529438"/>
            <a:ext cx="757237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문제의 해결 방법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29250" y="1541775"/>
            <a:ext cx="86664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단순한 문의는 AI나 웹사이트의 기능으로 충분히 해결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있게 하고,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특별하거나 전례가 없는 상황에서만 근무자들이 응답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 하면 부서의 업무 능률을 개선하고 시간을 절약할 수 있습니다. 필요한 정보를 빠르게 얻을 수 있으므로 사용자 입장에서도 편의성이 증가합니다. 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단순/반복적 문의에 최적화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329250" y="2787675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양식 최적화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29250" y="3138675"/>
            <a:ext cx="86664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업무 신청 시 업무 처리에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필수적인 정보 모두를 사용자가 입력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하게끔 합니다. 업무 작업자는 작업에 필요한 정보를 추후 전화 확인 등 없이 웹에서 모두 확인할 수 있도록 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</a:t>
            </a: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문제의 해결 방법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329250" y="1541775"/>
            <a:ext cx="8666400" cy="12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사용자 본인이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신청한 작업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이나, 처리자 본인에게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배정된 업무만 조회 가능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 합니다. 이 조치를 통해 군사 보안 유출의 위험성을 현저히 낮출 수 있습니다.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무분별한 열람 차단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329250" y="2730150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UI/UX 대대적 개편과 재설계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29250" y="3105150"/>
            <a:ext cx="86664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직관적이고 단순한 디자인과 사용자 중심 UX를 접목해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사용 환경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을 제공합니다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사용자 층을 모두 고려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여러 작업 환경 및 사람들에게 어렵지 않고 편리하게끔 만들어야 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</a:t>
            </a: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문제 해결을 위한 도구 선정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158" name="Google Shape;158;p24"/>
          <p:cNvGraphicFramePr/>
          <p:nvPr/>
        </p:nvGraphicFramePr>
        <p:xfrm>
          <a:off x="496150" y="10856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{A9B1D53E-C0AF-47D9-BCCE-C484E6E8693F}</a:tableStyleId>
              </a:tblPr>
              <a:tblGrid>
                <a:gridCol w="4003325"/>
                <a:gridCol w="4003325"/>
              </a:tblGrid>
              <a:tr h="42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React.js</a:t>
                      </a:r>
                      <a:endParaRPr b="1" sz="1800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Node.js</a:t>
                      </a:r>
                      <a:endParaRPr b="1" sz="1800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컴포넌트 단위로 설계가 가능해, 유사하지만 각각 상이한 양식 페이지를 다수 설계해야 하는 저희의 웹사이트에 적합합니다. 다양한 오픈소스 라이브러리들을 이용해 빠르게 개발하고 입맛대로 수정하기에 좋다고 판단했습니다.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효율적인 API 서버를 만들 수 있었고, event 방식으로 이루어져 비동기에만 유념하면 쉽게 안정적인 서버를 만들 수 있어 채택했습니다. 또한 다양한 라이브러리들을 이용해 빠른 속도로 개발할 수 있을 것이라 판단했습니다.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350" y="1631285"/>
            <a:ext cx="209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825" y="1726513"/>
            <a:ext cx="20955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문제 해결을 위한 도구 선정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166" name="Google Shape;166;p25"/>
          <p:cNvGraphicFramePr/>
          <p:nvPr/>
        </p:nvGraphicFramePr>
        <p:xfrm>
          <a:off x="496150" y="10856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{A9B1D53E-C0AF-47D9-BCCE-C484E6E8693F}</a:tableStyleId>
              </a:tblPr>
              <a:tblGrid>
                <a:gridCol w="4003325"/>
                <a:gridCol w="4003325"/>
              </a:tblGrid>
              <a:tr h="42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</a:t>
                      </a:r>
                      <a:endParaRPr b="1" sz="1800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800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Google DialogFlow</a:t>
                      </a:r>
                      <a:endParaRPr b="1" sz="1800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간단하고 빠른 기간 내 개발이 가능한 database를 사용했습니다.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구글에서 제공하는 오픈소스 챗봇 플랫폼으로 강력한 통합 기능을 제공해 웹과의 연동이 쉽습니다. 객체, 맥락 인식 등 챗봇 빌더로서 중요한 기능을 가지고 있으면서도 사용법이 비교적 간단해 선택했습니다.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950" y="1550475"/>
            <a:ext cx="2217600" cy="114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225" y="1618975"/>
            <a:ext cx="3593575" cy="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63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작업의 상태를 진행, 거부, 완료의 3단계로 세분화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거부나 진행 상태의 작업을 삭제나 수정 가능하게 합니다. 작업은 자신이 신청하거나 자신의 부서로 신청된 것만 확인 가능하게 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모든 사용자의 수준이나 목적에 맞는 UI를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계에 익숙하거나 목적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확실한 사용자는 메인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화면의 격자를 이용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원하는 기능으로 빠르게 안내합니다.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체계에 익숙하지 않거나 작업을 잘 모르는 사용자는 AI를 이용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목적을 인식시켜 필요 기능으로 안내합니다.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3. 사용자가 신청한 작업의 상태에 변동이 있거나, 처리자에게 작업이 배정될 때 웹사이트에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Toast 알림을 표시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개발 목표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방법을 기반으로 목표 선정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630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4. 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위와 연계해 사용자가 신청한 작업이나 처리자의 부서로 배정된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작업의 개수를 한눈에 확인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있게 하며,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및 필터링 기능을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거부일 경우 거부 사유, 완료일 경우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조치 내용을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5. 일정 수준으로 너비가 줄어들 때 모바일 화면을 표시하도록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반응형 레이아웃으로 제작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동시 작업에 무리가 없도록 설계하며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상황에 맞는 화면 배치를 구성합니다.</a:t>
            </a:r>
            <a:endParaRPr b="1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개발 목표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방법을 기반으로 목표 선정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디자인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목표를 담은 스케치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475" y="864591"/>
            <a:ext cx="3016199" cy="402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3675" y="864591"/>
            <a:ext cx="3016199" cy="402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630525"/>
            <a:ext cx="25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위의 개발 목표를 기반으로 제작하고 싶은 웹에 대한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간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단한 그림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을 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그려보았습니다.</a:t>
            </a:r>
            <a:endParaRPr b="1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디자인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311700" y="1136625"/>
            <a:ext cx="4011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Adobe XD를 이용한 디자인 구체화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400" y="1600350"/>
            <a:ext cx="5914800" cy="3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630525"/>
            <a:ext cx="25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그림을 바탕으로 자세한 디자인을 제작 했습니다.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디자인적 컨셉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도 이 단계에서 정했습니다.</a:t>
            </a:r>
            <a:endParaRPr b="1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작업 신청 흐름도 설계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96600" y="1469150"/>
            <a:ext cx="382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챗봇과 메인의 격자 버튼 작동 과정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406850" y="2065325"/>
            <a:ext cx="3820200" cy="21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취재한 내용을 바탕으로 챗봇과 메인이 어떤 식으로 </a:t>
            </a:r>
            <a:r>
              <a:rPr b="1"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작업을 분류할지, 분류된 작업들에 필요한 정보는 무엇이며, 어디 부서로 가는 작업인지를 정리</a:t>
            </a:r>
            <a:r>
              <a:rPr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해 보았습니다. </a:t>
            </a:r>
            <a:endParaRPr>
              <a:solidFill>
                <a:srgbClr val="24292E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 이 흐름도들을 바탕으로 </a:t>
            </a:r>
            <a:r>
              <a:rPr b="1"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챗봇과 메인에서는 작업을 처리하고, 필요한 정보를 받으며, 분류</a:t>
            </a:r>
            <a:r>
              <a:rPr lang="ko">
                <a:solidFill>
                  <a:srgbClr val="24292E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450" y="194725"/>
            <a:ext cx="4541075" cy="47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</a:t>
            </a: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챗봇 설계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3" name="Google Shape;213;p31"/>
          <p:cNvSpPr txBox="1"/>
          <p:nvPr/>
        </p:nvSpPr>
        <p:spPr>
          <a:xfrm>
            <a:off x="311700" y="3917050"/>
            <a:ext cx="1491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챗봇의 </a:t>
            </a: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작동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4113" l="0" r="0" t="0"/>
          <a:stretch/>
        </p:blipFill>
        <p:spPr>
          <a:xfrm>
            <a:off x="3222950" y="653350"/>
            <a:ext cx="5766526" cy="30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 rotWithShape="1">
          <a:blip r:embed="rId4">
            <a:alphaModFix/>
          </a:blip>
          <a:srcRect b="0" l="10450" r="0" t="0"/>
          <a:stretch/>
        </p:blipFill>
        <p:spPr>
          <a:xfrm>
            <a:off x="3006923" y="3917050"/>
            <a:ext cx="5424301" cy="11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 txBox="1"/>
          <p:nvPr/>
        </p:nvSpPr>
        <p:spPr>
          <a:xfrm>
            <a:off x="311700" y="1232425"/>
            <a:ext cx="1925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챗봇의 제작 과정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 flipH="1" rot="10800000">
            <a:off x="2384275" y="3847250"/>
            <a:ext cx="6669600" cy="3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팀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850775" y="232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{A9B1D53E-C0AF-47D9-BCCE-C484E6E8693F}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심규진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정유빈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조준오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이현석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프론트, 백엔드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챗봇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프론트, 디자인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기타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350" y="3141731"/>
            <a:ext cx="1580000" cy="8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538" y="3966600"/>
            <a:ext cx="1467636" cy="8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800" y="3686975"/>
            <a:ext cx="1644850" cy="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293" y="3219175"/>
            <a:ext cx="917918" cy="8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26061" l="0" r="0" t="26047"/>
          <a:stretch/>
        </p:blipFill>
        <p:spPr>
          <a:xfrm>
            <a:off x="4613250" y="4292476"/>
            <a:ext cx="1580000" cy="4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8775" y="3521700"/>
            <a:ext cx="1736696" cy="9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7965900" cy="11727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정보통신부대의 병사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들로 불편한 작업 시스템 하에서 작업하며 어려움을 겪던 병사들입니다. 늘 개선할 방법이 없을까 고민하다 이번 온라인 해커톤을 통해 직접 만들어봐야 겠다는 생각으로 모인 팀입니다. 오늘도 “머스타드일까용?”(무엇을 도와드릴까요?)를 외치는 전화 응대자들을 응원하고 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3" name="Google Shape;223;p32"/>
          <p:cNvSpPr txBox="1"/>
          <p:nvPr/>
        </p:nvSpPr>
        <p:spPr>
          <a:xfrm>
            <a:off x="412375" y="1232425"/>
            <a:ext cx="17385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및 상단바 제작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750" y="1151525"/>
            <a:ext cx="6725424" cy="33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0" name="Google Shape;230;p33"/>
          <p:cNvSpPr txBox="1"/>
          <p:nvPr/>
        </p:nvSpPr>
        <p:spPr>
          <a:xfrm>
            <a:off x="311700" y="1232425"/>
            <a:ext cx="1619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 제작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224" y="529700"/>
            <a:ext cx="5880599" cy="41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988" y="1191350"/>
            <a:ext cx="7008636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/>
        </p:nvSpPr>
        <p:spPr>
          <a:xfrm>
            <a:off x="311700" y="1232425"/>
            <a:ext cx="1853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 수정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00" y="1514050"/>
            <a:ext cx="2235547" cy="36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359" y="1514050"/>
            <a:ext cx="5238892" cy="36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410750" y="1062850"/>
            <a:ext cx="3820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UI 및 챗봇 제작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329250" y="1541775"/>
            <a:ext cx="28332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첫 화면으로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격자식 버튼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보여줍니다. 한 눈에 들어오게끔 아이콘과 큼지막한 글씨로 가능한 작업 목록을 보여줍니다.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어디서나 상단의 Top Bar로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실시간 작업 개수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를 볼 수 있으며 변화가 있을 시 하단처럼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알림이 표시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우측 하단의 챗봇이 초보 사용자를 위해 늘 대기 중입니다.</a:t>
            </a:r>
            <a:endParaRPr b="1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36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메인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 rotWithShape="1">
          <a:blip r:embed="rId3">
            <a:alphaModFix/>
          </a:blip>
          <a:srcRect b="4518" l="0" r="29358" t="7064"/>
          <a:stretch/>
        </p:blipFill>
        <p:spPr>
          <a:xfrm>
            <a:off x="3514150" y="261325"/>
            <a:ext cx="4546550" cy="32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 rotWithShape="1">
          <a:blip r:embed="rId4">
            <a:alphaModFix/>
          </a:blip>
          <a:srcRect b="5007" l="32318" r="39823" t="6668"/>
          <a:stretch/>
        </p:blipFill>
        <p:spPr>
          <a:xfrm>
            <a:off x="7050575" y="1294189"/>
            <a:ext cx="1959874" cy="349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사용자의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기초 정보가 신청 화면에 </a:t>
            </a:r>
            <a:r>
              <a:rPr b="1"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자동으로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입력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됩니다. 각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작업에 필요한 정보를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요구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에 따라 입력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받습니다.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신청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3" name="Google Shape;263;p37"/>
          <p:cNvPicPr preferRelativeResize="0"/>
          <p:nvPr/>
        </p:nvPicPr>
        <p:blipFill rotWithShape="1">
          <a:blip r:embed="rId3">
            <a:alphaModFix/>
          </a:blip>
          <a:srcRect b="4026" l="9350" r="43495" t="19707"/>
          <a:stretch/>
        </p:blipFill>
        <p:spPr>
          <a:xfrm>
            <a:off x="3346350" y="537400"/>
            <a:ext cx="3569750" cy="32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 rotWithShape="1">
          <a:blip r:embed="rId4">
            <a:alphaModFix/>
          </a:blip>
          <a:srcRect b="4900" l="13324" r="46150" t="17555"/>
          <a:stretch/>
        </p:blipFill>
        <p:spPr>
          <a:xfrm>
            <a:off x="5897550" y="1415950"/>
            <a:ext cx="3131299" cy="337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0" name="Google Shape;270;p38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개선된 검색 기능과 상태 필터링 기능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존재하며,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 상태에 따라 배경 색을 다르게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해 한 눈에 들어오게 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진행 중인 작업을 완료나 거부 상태로 설정 가능하며 코멘트도 함께 입력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가능합니다.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진행 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4029" l="0" r="28825" t="7018"/>
          <a:stretch/>
        </p:blipFill>
        <p:spPr>
          <a:xfrm>
            <a:off x="3583200" y="445025"/>
            <a:ext cx="5471314" cy="384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8" name="Google Shape;278;p39"/>
          <p:cNvSpPr txBox="1"/>
          <p:nvPr/>
        </p:nvSpPr>
        <p:spPr>
          <a:xfrm>
            <a:off x="3575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 진행 페이지와 같은 기능을 제공하지만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완료 상태가 아닌 작업에 대해서 수정이나 삭제가 가능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</a:t>
            </a: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신청</a:t>
            </a: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3867" l="0" r="28840" t="6598"/>
          <a:stretch/>
        </p:blipFill>
        <p:spPr>
          <a:xfrm>
            <a:off x="3590725" y="813625"/>
            <a:ext cx="5238326" cy="37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텍스트 형태의 질문을 분석해 작업 페이지로 이동해주거나, 단순한 질문에 대해 대답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가능합니다.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40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</a:t>
            </a: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b="4100" l="0" r="28967" t="6365"/>
          <a:stretch/>
        </p:blipFill>
        <p:spPr>
          <a:xfrm>
            <a:off x="4054500" y="303679"/>
            <a:ext cx="5089502" cy="3608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40"/>
          <p:cNvGrpSpPr/>
          <p:nvPr/>
        </p:nvGrpSpPr>
        <p:grpSpPr>
          <a:xfrm>
            <a:off x="5024800" y="1959775"/>
            <a:ext cx="2090157" cy="2985733"/>
            <a:chOff x="4213724" y="351350"/>
            <a:chExt cx="1949228" cy="2783901"/>
          </a:xfrm>
        </p:grpSpPr>
        <p:pic>
          <p:nvPicPr>
            <p:cNvPr id="290" name="Google Shape;290;p40"/>
            <p:cNvPicPr preferRelativeResize="0"/>
            <p:nvPr/>
          </p:nvPicPr>
          <p:blipFill rotWithShape="1">
            <a:blip r:embed="rId4">
              <a:alphaModFix/>
            </a:blip>
            <a:srcRect b="85973" l="58524" r="14704" t="1874"/>
            <a:stretch/>
          </p:blipFill>
          <p:spPr>
            <a:xfrm>
              <a:off x="4213724" y="351350"/>
              <a:ext cx="1949222" cy="497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0"/>
            <p:cNvPicPr preferRelativeResize="0"/>
            <p:nvPr/>
          </p:nvPicPr>
          <p:blipFill rotWithShape="1">
            <a:blip r:embed="rId4">
              <a:alphaModFix/>
            </a:blip>
            <a:srcRect b="6626" l="58524" r="14704" t="37548"/>
            <a:stretch/>
          </p:blipFill>
          <p:spPr>
            <a:xfrm>
              <a:off x="4213725" y="849001"/>
              <a:ext cx="1949227" cy="22862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</a:t>
            </a:r>
            <a:r>
              <a:rPr lang="ko"/>
              <a:t>체험 후기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7" name="Google Shape;297;p41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이@석 상병, 제@택 상병 무선음향정비과   </a:t>
            </a:r>
            <a:b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평소에 행정 업무를 보면서 기존 체계를 매번 확인하며 작업자들에게 통보해야했는데, 변경 사항을 바로 볼 수 있어 편할 것 같다. 또한 힘들게 찾지 않아도 우리 작업만 쉽게 확인 가능해서 좋다. 효율적인 업무가 가능할 것 같다. 늘 업무를 볼 때 한 쪽 화면은 엑셀을 키고 한쪽 화면만으로 체계를 확인하는데 화면 크기가 맞춰지지 않아 불편했지만 이걸 사용하면 맞춤형으로 줄어들어 확인이 편할 것 같다.	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장@현 상병 체계관제과  </a:t>
            </a:r>
            <a:b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사용자들이 전화로 정보를 전달해 알아듣기 힘들었지만 이거는 편할듯. 차단 기능이 없어서 아쉽다.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조@형 일병 체계관리과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평소 사지센 근무자들이 바빠서 전화를 자주 하지 못했는데, 자주 할 수 있을 것 같다.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41"/>
          <p:cNvSpPr txBox="1"/>
          <p:nvPr/>
        </p:nvSpPr>
        <p:spPr>
          <a:xfrm>
            <a:off x="311700" y="1136625"/>
            <a:ext cx="4748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정보통신 부대 병사들의 후기입니다.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정보통신부대(가칭)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341200" cy="3416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공군 소프트웨어의 개발 및 유지보수와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서버 운영, 오산 공군기지에 대한 정보통신 지원 업무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수행합니다.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다양한 부대들의 정보통신 업무를 전담하다 보니 의뢰자들과 작업자들 사이의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소통과 연락을 전담할 부서나 체계의 필요성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대두되었습니다.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이를 위해 업무 관리 시스템인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HelpDesk 체계(가칭)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와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센터(가칭)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탄생했습니다.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</a:t>
            </a:r>
            <a:r>
              <a:rPr lang="ko"/>
              <a:t>체험 후기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- 박@민 병장 사용자지원센터(관리부서)</a:t>
            </a:r>
            <a: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b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좋다. 좋네. 잘 만든 것 같다. 전역하기 전에 실용화 되어서 업무가 하루빨리 중요한 곳에 집중할 수 있도록 변하면 좋겠다. 평소 꼼꼼한 성격이여서 사용자들에게 자세히 안내해주는 과정도 나름 재밌는데 그럴 수 없어서 슬프다. 근데 전역이 더 빠를듯.</a:t>
            </a:r>
            <a:endParaRPr>
              <a:solidFill>
                <a:srgbClr val="666666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- 정@빈 상병 유선정비과  </a:t>
            </a:r>
            <a:b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 이상하게 전화기 관리한다는 이유로 전화번호를 물어보는 전화가 은근 많은데 이렇게 간단히 번호를 얻을 수 있어 번호 찾는 전화가 사라진다면 참 행복할 것 같다. 여기엔 번호정보가 있는 부서가 몇 없지만, 제대로 도입되서 되도록 많은 전화번호를 얻을 수 있으면 좋겠다.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311700" y="1136625"/>
            <a:ext cx="4748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정보통신 부대 병사들의 후기입니다.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329250" y="1541775"/>
            <a:ext cx="31515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간단히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JSON 파일을 수정하는 것만으로도 작업 신청 페이지를 제작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가능해,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쉽게 자신의 부서에 맞추어 업무 분류를 제작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높은 재사용성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기반으로 이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오픈소스를 군 내의 다른 HelpDesk 부서에서도 자신들의 부서의 실정에 맞게 수정해 사용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유연성, 재사용성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10303" l="19673" r="20161" t="31319"/>
          <a:stretch/>
        </p:blipFill>
        <p:spPr>
          <a:xfrm>
            <a:off x="4133575" y="76200"/>
            <a:ext cx="4857725" cy="26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 rotWithShape="1">
          <a:blip r:embed="rId4">
            <a:alphaModFix/>
          </a:blip>
          <a:srcRect b="34725" l="20578" r="32070" t="33452"/>
          <a:stretch/>
        </p:blipFill>
        <p:spPr>
          <a:xfrm>
            <a:off x="4133575" y="3011951"/>
            <a:ext cx="4857725" cy="183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4077275" y="2684650"/>
            <a:ext cx="384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확인용 질문 및 자주 묻는 질문을 제작하기 위한 데이터</a:t>
            </a:r>
            <a:endParaRPr b="1"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4077275" y="4768275"/>
            <a:ext cx="3846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선택형 리스트와 작업 신청 폼을 제작하기 위한 데이터</a:t>
            </a:r>
            <a:endParaRPr b="1"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329250" y="1541775"/>
            <a:ext cx="31515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의도와 맥락, 개체라는 세가지 요소만 GUI를 통해 설정하면 챗봇이 완성되는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구글의 오픈소스 Dialog Flow로 챗봇을 제작해 챗봇 제작의 진입 장벽도 낮습니다.</a:t>
            </a:r>
            <a:endParaRPr b="1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필요할 경우 직접 챗봇을 생성 후, 연결 Id를 변경하는 것만으로도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자신만의 챗봇이 연결됩니다. 역시 자신의 부서에 맞게 쉽게 수정이 가능합니다.</a:t>
            </a:r>
            <a:endParaRPr b="1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44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쉬운 챗봇 플랫폼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525" y="240150"/>
            <a:ext cx="4534473" cy="474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329250" y="1541775"/>
            <a:ext cx="3723900" cy="25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HelpDesk 기능을 하는 모든 부서들이 잠재적 타켓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정보화 시대에 진입했지만 여전히 전화 상담원들은 서비스업에서 큰 부분을 차지하고 있습니다. 너무 많은 문의에 짓눌린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전화 상담원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들이 이런 웹을 이용해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업무 부담을 줄이고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정말 중요한 업무에 집중하도록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업무 효율을 높일 수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있습니다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범용성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53232" l="7116" r="58218" t="12379"/>
          <a:stretch/>
        </p:blipFill>
        <p:spPr>
          <a:xfrm>
            <a:off x="4199050" y="1725125"/>
            <a:ext cx="4619952" cy="25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기대효과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8" name="Google Shape;338;p46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Web 기술과 AI 기술의 결합으로 사람의 업무를 일부 대체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있음을 확인하며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'업무 자동화'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라는 최종적 목표에 한발짝 다가갈 수 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 전화의 감소에 따른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전화응대 횟수 감소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로 근무자의 부담을 줄여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중요한 업무에 집중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있도록 돕습니다.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 사용자는 앞으로 타 사용자와 사용자 지원 센터와의 전화가 끊기기 전까지 하염없이 기다리지 않고, 직접 작업의뢰를 하거나 궁금증을 해소해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불필요한 대기 시간을 줄일 수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4. 작업자는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작업에 필요한 정보를 단번에 확인할 수 있어 편리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하고,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새로운 작업의뢰를 전화로 전달받을 필요 없이 알림으로 바로 확인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하여 대기 시간을 단축시킬 수 있습니다.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5. 이 프로그램을 </a:t>
            </a:r>
            <a:r>
              <a:rPr b="1"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오픈소스로 내놓아 타 부대에서 같은 처지에 있는 부서를 위해 타 사용자가 대가 없이 변형해 사용 가능하며, 서로 의견 반영을 통해 점점 발전해나가는 프로젝트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 될 수 있습니다. 위에서 언급한 것처럼 자신의 작업을 쉽게 추가 가능해 다른 부대에서도 쉽게 적용할 수 있을 것으로 기대됩니다.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9" name="Google Shape;339;p46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3223350" y="2189700"/>
            <a:ext cx="26973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/>
              <a:t>감사합니다</a:t>
            </a:r>
            <a:endParaRPr sz="3800"/>
          </a:p>
        </p:txBody>
      </p:sp>
      <p:sp>
        <p:nvSpPr>
          <p:cNvPr id="345" name="Google Shape;345;p47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업무 관리 시스템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29250" y="1505750"/>
            <a:ext cx="3788400" cy="10308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의뢰를 접수 및 확인하는 체계입니다. 오산 기지 근무자들은 이 체계를 통해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통신 업무를 접수하고 수행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29250" y="2845750"/>
            <a:ext cx="4007700" cy="20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체계의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관리 부서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로 신청 방법, 작업 부서 등을 알려주고, 담당 부서로 업무를 인계합니다. </a:t>
            </a:r>
            <a:b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또한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오산기지의 콜센터라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는 별명처럼 답을 얻기 힘든 질문들에 대해서도 전화가 와서,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과도한 전화의 부담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시달리고 있습니다. 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29250" y="1181525"/>
            <a:ext cx="2090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HelpDesk 체계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2536550"/>
            <a:ext cx="29121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650" y="1181526"/>
            <a:ext cx="5026350" cy="320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311700" y="1485131"/>
            <a:ext cx="3371100" cy="22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질문 및 신청자들, 그리고 작업자들은 많지만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업무 분배 부서가 하나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여서 작업 시스템에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병목 현상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발생하게 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 문제의 발생 원인과 해결 방법에 대해 자세히 알아보기 위해 조사를 수행했습니다.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업무 관리 시스템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1166650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발생하는 문제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-1550" l="0" r="0" t="1550"/>
          <a:stretch/>
        </p:blipFill>
        <p:spPr>
          <a:xfrm>
            <a:off x="3638225" y="1077625"/>
            <a:ext cx="5385500" cy="3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조사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29250" y="1505750"/>
            <a:ext cx="4000500" cy="29373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직접 관리 부서 역할의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센터에 방문해 취재와 인터뷰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 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또한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각 부서의 작업자 및 행정병들과도 인터뷰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29250" y="11815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취재 및 인터뷰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4393550" y="1505750"/>
            <a:ext cx="4471500" cy="19821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오산 기지 장병을 대상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사용자 지원 센터와 HelpDesk 체계에 대한 인식 그리고 저희가 제시한 해결방안에 대한 반응을 보기 위해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4333675" y="11815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54879" l="0" r="0" t="9836"/>
          <a:stretch/>
        </p:blipFill>
        <p:spPr>
          <a:xfrm>
            <a:off x="3261125" y="2858275"/>
            <a:ext cx="2869250" cy="1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26260" l="9869" r="0" t="46641"/>
          <a:stretch/>
        </p:blipFill>
        <p:spPr>
          <a:xfrm>
            <a:off x="6130375" y="2858275"/>
            <a:ext cx="2586099" cy="139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2245200" y="1231050"/>
            <a:ext cx="46536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1C4587"/>
                </a:solidFill>
              </a:rPr>
              <a:t>기존 시스템 불만족</a:t>
            </a:r>
            <a:endParaRPr b="1" sz="4000">
              <a:solidFill>
                <a:srgbClr val="1C4587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2850450" y="2016375"/>
            <a:ext cx="34431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200">
                <a:solidFill>
                  <a:srgbClr val="CC0000"/>
                </a:solidFill>
              </a:rPr>
              <a:t>81.56%</a:t>
            </a:r>
            <a:endParaRPr sz="7200">
              <a:solidFill>
                <a:srgbClr val="CC0000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3835225" y="3175025"/>
            <a:ext cx="3261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오산기지 근무자 58명 대상 설문 조사</a:t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</a:t>
            </a: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그래서 문제는?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153750" y="3279175"/>
            <a:ext cx="46275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신청시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처리에 충분하지 않은 정보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입력받습니다. 이는 입력 폼이 기본 정보만을 담는 정해진 하나만 사용되기 때문인데, 결국 신청자에게 전화로 추가 정보를 요청해야 합니다. 상황과 작업에 맞게 정보를 요청하고 입력 받을 필요성이 있습니다.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153750" y="2893875"/>
            <a:ext cx="5245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공통 입력 양식으로 인한 후속 확인 작업의 부담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9909" l="0" r="1273" t="0"/>
          <a:stretch/>
        </p:blipFill>
        <p:spPr>
          <a:xfrm>
            <a:off x="4838850" y="686575"/>
            <a:ext cx="4305150" cy="30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32750" y="966975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편의성을 고려하지 않은 UI/UX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32750" y="1317975"/>
            <a:ext cx="49128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버튼과 요소의 위치나 순서, 개연성을 사용자가 이해하기 어렵습니다. 신청 후엔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수정이 불가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작업의 변동 여부도 직접 새로 고침을 눌러 확인해야 합니다. 또한,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기능이 없어 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원하는 작업을 빠르게 확인하기 힘듭니다. 창의 크기를 줄였을 때 내용을 제대로 볼 수 없다는 불편함도 있습니다.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838850" y="3720100"/>
            <a:ext cx="2218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체계의 작업 신청 사진</a:t>
            </a:r>
            <a:endParaRPr b="1"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그래서 문제는?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29250" y="1541775"/>
            <a:ext cx="49128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신청 작업과 내용이 신청자와 작업 부서에서만 열람 가능해야 하지만, 실상은 누구나 확인할 수 있는 상태이며, 처리 결과와 공문 또한 </a:t>
            </a:r>
            <a:r>
              <a:rPr b="1"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모두에게 공개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됩니다. 보안이 중요한 만큼, 이는 반드시 수정되어야 합니다. 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311700" y="11366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무분별한 열람 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225" y="531075"/>
            <a:ext cx="4072775" cy="32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3290900"/>
            <a:ext cx="4488000" cy="11835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간단한 질문들도 이 부서에서 해결하다 보니, 단순한 문의를 이곳에 하는 경우가 많습니다. 그로 인해 근무자가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대응할 항목들이 지나치게 많아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지고 근무자의 </a:t>
            </a:r>
            <a:r>
              <a:rPr b="1"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실수를 유발하는 등 효율이 저하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11700" y="2913075"/>
            <a:ext cx="5514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센터의 콜센터화 및 대응 미숙</a:t>
            </a:r>
            <a:endParaRPr b="1" sz="1800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102975" y="3719000"/>
            <a:ext cx="2218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체계의 작업 목록 사진</a:t>
            </a:r>
            <a:endParaRPr b="1" sz="12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